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3" r:id="rId4"/>
    <p:sldId id="258" r:id="rId5"/>
    <p:sldId id="295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309" r:id="rId19"/>
    <p:sldId id="265" r:id="rId20"/>
    <p:sldId id="266" r:id="rId21"/>
    <p:sldId id="267" r:id="rId22"/>
    <p:sldId id="268" r:id="rId23"/>
    <p:sldId id="270" r:id="rId24"/>
    <p:sldId id="306" r:id="rId25"/>
    <p:sldId id="307" r:id="rId26"/>
    <p:sldId id="308" r:id="rId27"/>
    <p:sldId id="291" r:id="rId28"/>
    <p:sldId id="311" r:id="rId29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0185980-B008-4B61-87AF-E8219F1E3156}" type="datetimeFigureOut">
              <a:rPr lang="ru-RU"/>
              <a:pPr/>
              <a:t>01.02.2022</a:t>
            </a:fld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1DCF971-7332-40FB-BCBE-C9CF191ED0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5BE2-98F0-456E-BC26-CDF789A05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384B-B30D-4875-AF4A-D3319AD60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C982-1F66-4522-84B0-AB9AB2B38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A1D8-5DD6-4D23-9440-A30B38DB3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9D12-14DA-4BB4-AF07-65BB05026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CD4E-F98A-47AB-B02C-0D5C58EE8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5494-9E5D-4282-8D64-2CD690A78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A1E6-0157-433F-A048-3FAD5E4C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3A00-EA2A-4121-9693-D65975D1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6946-A353-425E-B8EC-9154B0744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1513E-E620-4A96-B1EC-3F7CDAE0A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2B12-32A9-4E98-95CC-42EADD591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3DD5-8F67-4264-ACA9-52E1EF254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3F0FD-429D-4E69-AA18-FFB8F0B0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AFC8-6E03-4C50-A0C5-B1E9A9E64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A6EF-265C-4723-9A2F-A1A68A2F5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58F8-C781-4EF3-A690-4B2DD7D27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555C9F3-BD74-424E-8BE3-ACE437761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rbatprint.ru/assets/galleries/60/04.png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grani.ru/files/249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zaguz.ru/albums/imsge/otdih/41001205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051" name="Picture 6" descr="j02849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08113"/>
            <a:ext cx="8137525" cy="5178425"/>
          </a:xfrm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591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Синдром эмоционального выгорания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b="1" dirty="0" smtClean="0"/>
              <a:t>«Демонстративный",</a:t>
            </a:r>
            <a:r>
              <a:rPr lang="ru-RU" sz="2500" dirty="0" smtClean="0"/>
              <a:t> стремящийся первенствовать во всем, всегда быть на виду. Этому типу свойственна высокая степень истощаемости при выполнении даже незаметной рутинной работы 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«</a:t>
            </a:r>
            <a:r>
              <a:rPr lang="ru-RU" sz="2400" b="1" dirty="0" smtClean="0"/>
              <a:t>Эмотивный",</a:t>
            </a:r>
            <a:r>
              <a:rPr lang="ru-RU" sz="2400" dirty="0" smtClean="0"/>
              <a:t> состоящий из впечатлительных и чувствительный людей. Их отзывчивость, склонность воспринимать чужую боль как собственную граничит с патологией, с саморазрушением.</a:t>
            </a:r>
          </a:p>
        </p:txBody>
      </p:sp>
      <p:pic>
        <p:nvPicPr>
          <p:cNvPr id="1024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u="sng" smtClean="0"/>
              <a:t/>
            </a:r>
            <a:br>
              <a:rPr lang="ru-RU" sz="2800" u="sng" smtClean="0"/>
            </a:br>
            <a:endParaRPr lang="ru-RU" sz="2800" u="sng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Чувство безразличия, эмоционального истощения, изнеможения (человек не может отдаваться работе так, как это было прежде); </a:t>
            </a:r>
          </a:p>
          <a:p>
            <a:pPr eaLnBrk="1" hangingPunct="1"/>
            <a:r>
              <a:rPr lang="ru-RU" sz="2800" dirty="0" smtClean="0"/>
              <a:t>Дегуманизация (развитие негативного отношения к своим коллегам и клиентам); </a:t>
            </a:r>
          </a:p>
          <a:p>
            <a:pPr eaLnBrk="1" hangingPunct="1"/>
            <a:r>
              <a:rPr lang="ru-RU" sz="2800" dirty="0" smtClean="0"/>
              <a:t>Негативное самовосприятие в профессиональном плане (ощущение недостатка чувства профессионального мастерства). </a:t>
            </a:r>
          </a:p>
          <a:p>
            <a:pPr eaLnBrk="1" hangingPunct="1"/>
            <a:endParaRPr lang="ru-RU" sz="2800" dirty="0" smtClean="0"/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52400" y="260350"/>
            <a:ext cx="8991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Синдром эмоционального выгорания имеет </a:t>
            </a:r>
          </a:p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следующие проявления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Резкое повышение утомляемости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Хроническая усталость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Головные боли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Восприимчивость к изменениям внешней среды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Изменение артериального давления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Астения (бессилие, слабость)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Ограничение движений в шее, боли в спине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Непроизвольные движения – сжимание кулаков, зажатость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Увеличение или потеря веса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Одышка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Бессонница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Половая дисфункция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5905500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Физические </a:t>
            </a:r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симптомы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Пессимизм</a:t>
            </a:r>
          </a:p>
          <a:p>
            <a:pPr eaLnBrk="1" hangingPunct="1"/>
            <a:r>
              <a:rPr lang="ru-RU" dirty="0" smtClean="0"/>
              <a:t>Цинизм</a:t>
            </a:r>
          </a:p>
          <a:p>
            <a:pPr eaLnBrk="1" hangingPunct="1"/>
            <a:r>
              <a:rPr lang="ru-RU" dirty="0" smtClean="0"/>
              <a:t>Чёрствость</a:t>
            </a:r>
          </a:p>
          <a:p>
            <a:pPr eaLnBrk="1" hangingPunct="1"/>
            <a:r>
              <a:rPr lang="ru-RU" dirty="0" smtClean="0"/>
              <a:t>Безразличие</a:t>
            </a:r>
          </a:p>
          <a:p>
            <a:pPr eaLnBrk="1" hangingPunct="1"/>
            <a:r>
              <a:rPr lang="ru-RU" dirty="0" smtClean="0"/>
              <a:t>Агрессивность</a:t>
            </a:r>
          </a:p>
          <a:p>
            <a:pPr eaLnBrk="1" hangingPunct="1"/>
            <a:r>
              <a:rPr lang="ru-RU" dirty="0" smtClean="0"/>
              <a:t>Раздражительность</a:t>
            </a:r>
          </a:p>
          <a:p>
            <a:pPr eaLnBrk="1" hangingPunct="1"/>
            <a:r>
              <a:rPr lang="ru-RU" dirty="0" smtClean="0"/>
              <a:t>Тревога, чувство вины </a:t>
            </a:r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5003800" y="1557338"/>
          <a:ext cx="3671888" cy="3671887"/>
        </p:xfrm>
        <a:graphic>
          <a:graphicData uri="http://schemas.openxmlformats.org/presentationml/2006/ole">
            <p:oleObj spid="_x0000_s13317" name="Photo Editor Photo" r:id="rId3" imgW="2704762" imgH="4029637" progId="">
              <p:embed/>
            </p:oleObj>
          </a:graphicData>
        </a:graphic>
      </p:graphicFrame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9688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</a:t>
            </a:r>
            <a:r>
              <a:rPr lang="ru-RU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моциональные </a:t>
            </a:r>
            <a:endParaRPr lang="ru-RU" sz="3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Желание отдохнуть</a:t>
            </a:r>
          </a:p>
          <a:p>
            <a:pPr eaLnBrk="1" hangingPunct="1"/>
            <a:r>
              <a:rPr lang="ru-RU" dirty="0" smtClean="0"/>
              <a:t> Безразличие к еде</a:t>
            </a:r>
          </a:p>
          <a:p>
            <a:pPr eaLnBrk="1" hangingPunct="1"/>
            <a:r>
              <a:rPr lang="ru-RU" dirty="0" smtClean="0"/>
              <a:t> Оправдание употребления лекарств, табака, алкоголя. 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43926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Поведенческие </a:t>
            </a:r>
            <a:endParaRPr lang="ru-RU" sz="3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Падение интереса к новым теориям и идеям в работе, к альтернативным подходам 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273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Интеллектуальное </a:t>
            </a:r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состояние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Низкая социальная активность</a:t>
            </a:r>
          </a:p>
          <a:p>
            <a:pPr eaLnBrk="1" hangingPunct="1"/>
            <a:r>
              <a:rPr lang="ru-RU" dirty="0" smtClean="0"/>
              <a:t>Падение интереса к досугу, увлечениям</a:t>
            </a:r>
          </a:p>
          <a:p>
            <a:pPr eaLnBrk="1" hangingPunct="1"/>
            <a:r>
              <a:rPr lang="ru-RU" dirty="0" smtClean="0"/>
              <a:t>Социальные контакты ограничиваются работой</a:t>
            </a:r>
          </a:p>
          <a:p>
            <a:pPr eaLnBrk="1" hangingPunct="1"/>
            <a:r>
              <a:rPr lang="ru-RU" dirty="0" smtClean="0"/>
              <a:t>Скудные отношения на работе и дома 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8324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Социальные </a:t>
            </a:r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симптомы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pic>
        <p:nvPicPr>
          <p:cNvPr id="1843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843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Снятие рабочего напряжения</a:t>
            </a:r>
          </a:p>
          <a:p>
            <a:pPr eaLnBrk="1" hangingPunct="1"/>
            <a:r>
              <a:rPr lang="ru-RU" sz="2400" dirty="0" smtClean="0"/>
              <a:t>Повышение профессиональной мотивации</a:t>
            </a:r>
          </a:p>
          <a:p>
            <a:pPr eaLnBrk="1" hangingPunct="1"/>
            <a:r>
              <a:rPr lang="ru-RU" sz="2400" dirty="0" smtClean="0"/>
              <a:t>Выравнивание баланса между затраченными усилиями и получаемым вознаграждением</a:t>
            </a:r>
            <a:endParaRPr lang="ru-RU" sz="2800" dirty="0" smtClean="0"/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6985000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Лечение и профилактика синдрома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эмоционального выгорания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Термин  «выгорание», «сгорание» предложил Г. </a:t>
            </a:r>
            <a:r>
              <a:rPr lang="ru-RU" dirty="0" err="1" smtClean="0"/>
              <a:t>Фрейденбергер</a:t>
            </a:r>
            <a:r>
              <a:rPr lang="ru-RU" dirty="0" smtClean="0"/>
              <a:t> в 1974 году для описания деморализации, разочарования и крайней усталости, наблюдаемых у специалистов, работающих в системе профессий «человек-человек». 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5111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Немного истории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Рекомендации педагогам</a:t>
            </a:r>
            <a:br>
              <a:rPr lang="ru-RU" sz="3200" b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200" b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для профилактики и устранения "выгорания"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Стараться рассчитывать и обдуманно распределять свои нагрузки;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Учиться переключаться с одного вида деятельности на другой;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Проще относиться к конфликтам на работе;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Не пытаться быть лучшим всегда и во всем.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ЕСТЕСТВЕННЫЕ СПОСОБЫ</a:t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chemeClr val="accent2"/>
                </a:solidFill>
              </a:rPr>
              <a:t>РЕГУЛЯЦИИ ОРГАНИЗМА</a:t>
            </a:r>
            <a:r>
              <a:rPr lang="ru-RU" sz="4000" smtClean="0"/>
              <a:t> 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Длительный сон</a:t>
            </a:r>
          </a:p>
          <a:p>
            <a:pPr eaLnBrk="1" hangingPunct="1"/>
            <a:r>
              <a:rPr lang="ru-RU" sz="2800" dirty="0" smtClean="0"/>
              <a:t>Вкусная еда</a:t>
            </a:r>
          </a:p>
          <a:p>
            <a:pPr eaLnBrk="1" hangingPunct="1"/>
            <a:r>
              <a:rPr lang="ru-RU" sz="2800" dirty="0" smtClean="0"/>
              <a:t>Общение с природой и животными</a:t>
            </a:r>
          </a:p>
          <a:p>
            <a:pPr eaLnBrk="1" hangingPunct="1"/>
            <a:r>
              <a:rPr lang="ru-RU" sz="2800" dirty="0" smtClean="0"/>
              <a:t>Баня, массаж, движение, танцы</a:t>
            </a:r>
          </a:p>
          <a:p>
            <a:pPr eaLnBrk="1" hangingPunct="1"/>
            <a:r>
              <a:rPr lang="ru-RU" sz="2800" dirty="0" smtClean="0"/>
              <a:t>Музыка </a:t>
            </a:r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</a:rPr>
              <a:t>САМОРЕГУЛЯЦИЯ</a:t>
            </a:r>
            <a:br>
              <a:rPr lang="ru-RU" sz="4000" b="1" i="1" smtClean="0">
                <a:solidFill>
                  <a:schemeClr val="accent2"/>
                </a:solidFill>
              </a:rPr>
            </a:br>
            <a:endParaRPr lang="ru-RU" sz="4000" b="1" i="1" smtClean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- смех, улыбка, юмор;</a:t>
            </a:r>
            <a:br>
              <a:rPr lang="ru-RU" sz="2400" smtClean="0"/>
            </a:br>
            <a:r>
              <a:rPr lang="ru-RU" sz="2400" smtClean="0"/>
              <a:t>– размышления о хорошем, приятном;</a:t>
            </a:r>
            <a:br>
              <a:rPr lang="ru-RU" sz="2400" smtClean="0"/>
            </a:br>
            <a:r>
              <a:rPr lang="ru-RU" sz="2400" smtClean="0"/>
              <a:t>– различные движения типа потягивания, расслабления мышц;</a:t>
            </a:r>
            <a:br>
              <a:rPr lang="ru-RU" sz="2400" smtClean="0"/>
            </a:br>
            <a:r>
              <a:rPr lang="ru-RU" sz="2400" smtClean="0"/>
              <a:t>– наблюдение за пейзажем за окном;</a:t>
            </a:r>
            <a:br>
              <a:rPr lang="ru-RU" sz="2400" smtClean="0"/>
            </a:br>
            <a:r>
              <a:rPr lang="ru-RU" sz="2400" smtClean="0"/>
              <a:t>– рассматривание цветов в помещении, фотографий, других приятных или дорогих для человека вещей;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– мысленное обращение к высшим силам (Богу, Вселенной, великой идее);</a:t>
            </a:r>
            <a:br>
              <a:rPr lang="ru-RU" sz="2400" smtClean="0"/>
            </a:br>
            <a:r>
              <a:rPr lang="ru-RU" sz="2400" smtClean="0"/>
              <a:t>– «купание» (реальное или мысленное) в солнечных лучах;</a:t>
            </a:r>
            <a:br>
              <a:rPr lang="ru-RU" sz="2400" smtClean="0"/>
            </a:br>
            <a:r>
              <a:rPr lang="ru-RU" sz="2400" smtClean="0"/>
              <a:t>– вдыхание свежего воздуха;</a:t>
            </a:r>
            <a:br>
              <a:rPr lang="ru-RU" sz="2400" smtClean="0"/>
            </a:br>
            <a:r>
              <a:rPr lang="ru-RU" sz="2400" smtClean="0"/>
              <a:t>– чтение стихов;</a:t>
            </a:r>
            <a:br>
              <a:rPr lang="ru-RU" sz="2400" smtClean="0"/>
            </a:br>
            <a:r>
              <a:rPr lang="ru-RU" sz="2400" smtClean="0"/>
              <a:t>– высказывание похвалы, комплиментов кому-либо просто так.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smtClean="0"/>
              <a:t>Заботьтесь о своём психическом здоровье, коллеги.</a:t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>Не доводите уровень психических нагрузок до критических значений.</a:t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>Не залезайте в "долгосрочный кредит" ваших внутренних резервов и возможностей.</a:t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>Не забывайте о том, что не только Ваши подопечные, но и Вы сами в не меньшей степени нуждаетесь в помощи, заботе и внимании по защите и сбережению Вашего здоровья и психоэмоционального ресурса.</a:t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843213" y="549275"/>
            <a:ext cx="3600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7570787" cy="4497388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1.Информирование педагогов</a:t>
            </a:r>
          </a:p>
          <a:p>
            <a:pPr>
              <a:buFontTx/>
              <a:buNone/>
            </a:pPr>
            <a:endParaRPr lang="ru-RU" sz="1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Цель: расширение информированности сотрудников о том,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как помочь себе сохранить профессиональное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здоровье и работоспособность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3850" y="3933825"/>
            <a:ext cx="755967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Выпуск буклетов, </a:t>
            </a:r>
            <a:r>
              <a:rPr lang="ru-RU" sz="20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памяток. </a:t>
            </a:r>
            <a:endParaRPr lang="ru-RU" sz="20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ru-RU" sz="2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Выступление на педсовете,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собрании коллектива</a:t>
            </a:r>
            <a:r>
              <a:rPr lang="ru-RU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rgbClr val="CC66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rgbClr val="CC6600"/>
              </a:solidFill>
              <a:latin typeface="Bookman Old Style" pitchFamily="18" charset="0"/>
            </a:endParaRPr>
          </a:p>
        </p:txBody>
      </p:sp>
      <p:pic>
        <p:nvPicPr>
          <p:cNvPr id="61445" name="Picture 5" descr="Картинка 6 из 2123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724275"/>
            <a:ext cx="3167063" cy="2584450"/>
          </a:xfrm>
          <a:prstGeom prst="rect">
            <a:avLst/>
          </a:prstGeom>
          <a:noFill/>
        </p:spPr>
      </p:pic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228600" y="26035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Предложения по профилактике 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профессиональной деформации педагогов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endParaRPr lang="ru-RU" sz="3200" b="1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6697439" cy="62642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Bookman Old Style" pitchFamily="18" charset="0"/>
              </a:rPr>
              <a:t>2.Эмоциональная поддержка и стимулирование</a:t>
            </a:r>
          </a:p>
          <a:p>
            <a:pPr marL="609600" indent="-609600"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  <a:latin typeface="Bookman Old Style" pitchFamily="18" charset="0"/>
              </a:rPr>
              <a:t>       </a:t>
            </a:r>
          </a:p>
          <a:p>
            <a:pPr marL="609600" indent="-609600"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Bookman Old Style" pitchFamily="18" charset="0"/>
              </a:rPr>
              <a:t>Цель:  создание х</a:t>
            </a:r>
            <a:r>
              <a:rPr lang="ru-RU" sz="1800" b="1" dirty="0" smtClean="0">
                <a:solidFill>
                  <a:schemeClr val="accent2"/>
                </a:solidFill>
              </a:rPr>
              <a:t>орошего климата внутри коллектива, </a:t>
            </a:r>
          </a:p>
          <a:p>
            <a:pPr marL="609600" indent="-609600"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</a:rPr>
              <a:t>              чувства достаточной эмоциональной поддержки от  коллег и администрации  </a:t>
            </a:r>
            <a:endParaRPr lang="ru-RU" sz="1800" b="1" dirty="0" smtClean="0">
              <a:solidFill>
                <a:schemeClr val="accent2"/>
              </a:solidFill>
              <a:latin typeface="Bookman Old Style" pitchFamily="18" charset="0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hlink"/>
                </a:solidFill>
                <a:latin typeface="Bookman Old Style" pitchFamily="18" charset="0"/>
              </a:rPr>
              <a:t>Поддержка творчески работающих педагогов: благодарности, грамоты, поощрения.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hlink"/>
                </a:solidFill>
                <a:latin typeface="Bookman Old Style" pitchFamily="18" charset="0"/>
              </a:rPr>
              <a:t>Вовлечение профессионально успешных педагогов в участие  в выступлениях из опыта работы, показ открытых мероприятий, тьютерство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hlink"/>
                </a:solidFill>
                <a:latin typeface="Bookman Old Style" pitchFamily="18" charset="0"/>
              </a:rPr>
              <a:t>Совместные вечера и отдых, поездки с детьми,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800" dirty="0" smtClean="0">
                <a:solidFill>
                  <a:schemeClr val="hlink"/>
                </a:solidFill>
                <a:latin typeface="Bookman Old Style" pitchFamily="18" charset="0"/>
              </a:rPr>
              <a:t>        участие в спортивной жизни центра, праздники и дни рождения</a:t>
            </a:r>
            <a:r>
              <a:rPr lang="ru-RU" sz="1800" dirty="0" smtClean="0">
                <a:solidFill>
                  <a:schemeClr val="hlink"/>
                </a:solidFill>
              </a:rPr>
              <a:t> </a:t>
            </a:r>
            <a:endParaRPr lang="ru-RU" sz="1800" dirty="0" smtClean="0">
              <a:solidFill>
                <a:schemeClr val="hlink"/>
              </a:solidFill>
              <a:latin typeface="Bookman Old Style" pitchFamily="18" charset="0"/>
            </a:endParaRPr>
          </a:p>
        </p:txBody>
      </p:sp>
      <p:pic>
        <p:nvPicPr>
          <p:cNvPr id="63492" name="Picture 8" descr="IMG_75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133600"/>
            <a:ext cx="1584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Картинка 10 из 59785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5373688"/>
            <a:ext cx="13684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Картинка 12 из 15799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4292600"/>
            <a:ext cx="1493838" cy="1225550"/>
          </a:xfrm>
          <a:prstGeom prst="rect">
            <a:avLst/>
          </a:prstGeom>
          <a:noFill/>
        </p:spPr>
      </p:pic>
      <p:graphicFrame>
        <p:nvGraphicFramePr>
          <p:cNvPr id="6349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7596188" y="3284538"/>
          <a:ext cx="1403350" cy="1150937"/>
        </p:xfrm>
        <a:graphic>
          <a:graphicData uri="http://schemas.openxmlformats.org/presentationml/2006/ole">
            <p:oleObj spid="_x0000_s88066" name="Bitmap Image" r:id="rId8" imgW="8516539" imgH="95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endParaRPr lang="ru-RU" sz="3200" b="1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</a:rPr>
              <a:t>3. Профессиональная помощь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</a:rPr>
              <a:t>Цель: сохранение качества профессиональной деятельности педагогов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hlink"/>
                </a:solidFill>
              </a:rPr>
              <a:t>Непрерывное психолого- педагогическое образование педагога, повышение его квалификации.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hlink"/>
                </a:solidFill>
              </a:rPr>
              <a:t>Диагностика личностных особенностей и особенности проявления синдрома эмоционального выгорания педагогов 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hlink"/>
                </a:solidFill>
              </a:rPr>
              <a:t>Организация работы творческих групп.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rgbClr val="CC660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73463"/>
            <a:ext cx="1944688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/>
              <a:t>Спасибо за внимание!</a:t>
            </a:r>
            <a:r>
              <a:rPr lang="en-US" sz="5400" smtClean="0"/>
              <a:t/>
            </a:r>
            <a:br>
              <a:rPr lang="en-US" sz="5400" smtClean="0"/>
            </a:br>
            <a:endParaRPr lang="ru-RU" sz="5400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Пусть в этот год исполняются самые несбыточные мечты и самые нереальные желания!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Пусть листы календаря сменяются, оставляя в памяти яркие события года!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Пусть снежинки, тая на ладошках, дарят надежду на изменения к лучшему!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Пусть свечи, которые вы зажгли в праздничный вечер поддерживают огонь приятных эмоций все 365 дней года, а их тепло согревает сердца и души, день за днем даря улыбки!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Всего вам большого и светлого... </a:t>
            </a:r>
          </a:p>
        </p:txBody>
      </p:sp>
      <p:pic>
        <p:nvPicPr>
          <p:cNvPr id="37892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accent2"/>
                </a:solidFill>
              </a:rPr>
              <a:t>Если ты подаришь кому-то радость, жизнь подарит тебе счастье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284538"/>
            <a:ext cx="4356100" cy="18002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200" b="1" smtClean="0"/>
              <a:t>ГЛАВНЫЙ СЕКРЕТ</a:t>
            </a:r>
            <a:r>
              <a:rPr lang="ru-RU" sz="3200" smtClean="0"/>
              <a:t>–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32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200" b="1" smtClean="0"/>
              <a:t>УЛЫБКА!!!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392612" cy="719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.</a:t>
            </a:r>
          </a:p>
        </p:txBody>
      </p:sp>
      <p:pic>
        <p:nvPicPr>
          <p:cNvPr id="22533" name="Picture 5" descr="3385406_bel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90763"/>
            <a:ext cx="3960813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7163"/>
            <a:ext cx="8280400" cy="2025650"/>
          </a:xfrm>
          <a:ln/>
        </p:spPr>
        <p:txBody>
          <a:bodyPr lIns="0" tIns="0" rIns="0" bIns="0">
            <a:spAutoFit/>
          </a:bodyPr>
          <a:lstStyle/>
          <a:p>
            <a:pPr defTabSz="449263" eaLnBrk="1" hangingPunct="1">
              <a:lnSpc>
                <a:spcPct val="95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1981 г. А. Морроу предложил яркий эмоциональный образ, отражающий, по его мнению, внутреннее состояние работника, испытывающего дистресс профессионального выгорания: </a:t>
            </a:r>
            <a:br>
              <a:rPr lang="en-GB" sz="2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«Запах горящей психологической проводки».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20725" y="1819275"/>
            <a:ext cx="7920038" cy="5594350"/>
          </a:xfrm>
          <a:prstGeom prst="rect">
            <a:avLst/>
          </a:prstGeom>
          <a:noFill/>
          <a:ln/>
        </p:spPr>
        <p:txBody>
          <a:bodyPr lIns="0" tIns="0" rIns="0" bIns="0" anchor="ctr">
            <a:spAutoFit/>
          </a:bodyPr>
          <a:lstStyle/>
          <a:p>
            <a:pPr marL="209550" lvl="1" indent="0" algn="just" defTabSz="449263">
              <a:lnSpc>
                <a:spcPct val="95000"/>
              </a:lnSpc>
              <a:spcAft>
                <a:spcPts val="1413"/>
              </a:spcAft>
              <a:buFontTx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sz="1800" b="1" i="1" smtClean="0">
              <a:latin typeface="Times New Roman" pitchFamily="18" charset="0"/>
              <a:cs typeface="Times New Roman" pitchFamily="18" charset="0"/>
            </a:endParaRPr>
          </a:p>
          <a:p>
            <a:pPr marL="209550" lvl="1" indent="0" algn="just" defTabSz="449263">
              <a:lnSpc>
                <a:spcPct val="95000"/>
              </a:lnSpc>
              <a:spcAft>
                <a:spcPts val="1413"/>
              </a:spcAft>
              <a:buFontTx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L="209550" lvl="1" indent="0" algn="just" defTabSz="449263">
              <a:lnSpc>
                <a:spcPct val="95000"/>
              </a:lnSpc>
              <a:spcAft>
                <a:spcPts val="1413"/>
              </a:spcAft>
              <a:buFontTx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L="209550" lvl="1" indent="0" algn="just" defTabSz="449263">
              <a:lnSpc>
                <a:spcPct val="95000"/>
              </a:lnSpc>
              <a:spcAft>
                <a:spcPts val="1413"/>
              </a:spcAft>
              <a:buFontTx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L="209550" lvl="1" indent="0" algn="just" defTabSz="449263">
              <a:lnSpc>
                <a:spcPct val="95000"/>
              </a:lnSpc>
              <a:spcAft>
                <a:spcPts val="1413"/>
              </a:spcAft>
              <a:buFontTx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L="209550" lvl="1" indent="0" algn="just" defTabSz="449263">
              <a:lnSpc>
                <a:spcPct val="95000"/>
              </a:lnSpc>
              <a:spcAft>
                <a:spcPts val="1413"/>
              </a:spcAft>
              <a:buFontTx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en-GB" sz="2400" b="1" i="1" smtClean="0">
                <a:latin typeface="Times New Roman" pitchFamily="18" charset="0"/>
                <a:cs typeface="Times New Roman" pitchFamily="18" charset="0"/>
              </a:rPr>
              <a:t>Профессиональное выгорание возникает в результате внутреннего накапливания отрицательных эмоций без соответствующей </a:t>
            </a:r>
            <a:r>
              <a:rPr lang="en-GB" sz="2400" b="1" i="1" smtClean="0">
                <a:cs typeface="Times New Roman" pitchFamily="18" charset="0"/>
              </a:rPr>
              <a:t>«</a:t>
            </a:r>
            <a:r>
              <a:rPr lang="en-GB" sz="2400" b="1" i="1" smtClean="0">
                <a:latin typeface="Times New Roman" pitchFamily="18" charset="0"/>
                <a:cs typeface="Times New Roman" pitchFamily="18" charset="0"/>
              </a:rPr>
              <a:t>разрядки</a:t>
            </a:r>
            <a:r>
              <a:rPr lang="en-GB" sz="2400" b="1" i="1" smtClean="0">
                <a:cs typeface="Times New Roman" pitchFamily="18" charset="0"/>
              </a:rPr>
              <a:t>»</a:t>
            </a:r>
            <a:r>
              <a:rPr lang="en-GB" sz="2400" b="1" i="1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en-GB" sz="2400" b="1" i="1" smtClean="0">
                <a:cs typeface="Times New Roman" pitchFamily="18" charset="0"/>
              </a:rPr>
              <a:t>«</a:t>
            </a:r>
            <a:r>
              <a:rPr lang="en-GB" sz="2400" b="1" i="1" smtClean="0">
                <a:latin typeface="Times New Roman" pitchFamily="18" charset="0"/>
                <a:cs typeface="Times New Roman" pitchFamily="18" charset="0"/>
              </a:rPr>
              <a:t>освобождения</a:t>
            </a:r>
            <a:r>
              <a:rPr lang="en-GB" sz="2400" b="1" i="1" smtClean="0">
                <a:cs typeface="Times New Roman" pitchFamily="18" charset="0"/>
              </a:rPr>
              <a:t>»</a:t>
            </a:r>
            <a:r>
              <a:rPr lang="en-GB" sz="2400" b="1" i="1" smtClean="0">
                <a:latin typeface="Times New Roman" pitchFamily="18" charset="0"/>
                <a:cs typeface="Times New Roman" pitchFamily="18" charset="0"/>
              </a:rPr>
              <a:t> от них. </a:t>
            </a:r>
          </a:p>
          <a:p>
            <a:pPr marL="209550" lvl="1" indent="0" algn="ctr" defTabSz="449263">
              <a:lnSpc>
                <a:spcPct val="95000"/>
              </a:lnSpc>
              <a:spcAft>
                <a:spcPts val="1413"/>
              </a:spcAft>
              <a:buFontTx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en-GB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09550" lvl="1" indent="0" algn="ctr" defTabSz="449263">
              <a:lnSpc>
                <a:spcPct val="95000"/>
              </a:lnSpc>
              <a:spcAft>
                <a:spcPts val="1413"/>
              </a:spcAft>
              <a:buFontTx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0" y="2519363"/>
            <a:ext cx="30607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813" y="3060700"/>
            <a:ext cx="1439862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060700"/>
            <a:ext cx="1482725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4725" y="2160588"/>
            <a:ext cx="14954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random/>
    <p:sndAc>
      <p:stSnd>
        <p:snd r:embed="rId3" name="ap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В. В. Бойко под эмоциональным выгоранием понимает "выработанный личностью механизм психологической защиты в форме полного или частичного исключения эмоций (понижения их энергетики) в ответ на избранные психотравмирующие воздействия".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2339975" y="260350"/>
            <a:ext cx="4319588" cy="1296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>
                  <a:gamma/>
                  <a:shade val="46275"/>
                  <a:invGamma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Фазы и симптомы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стресса</a:t>
            </a:r>
            <a:endParaRPr lang="ru-RU" sz="2400" b="1">
              <a:solidFill>
                <a:schemeClr val="accent2"/>
              </a:solidFill>
            </a:endParaRP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(В.В.Бойко)</a:t>
            </a: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2051050" y="2060575"/>
            <a:ext cx="4897438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>
                  <a:gamma/>
                  <a:shade val="46275"/>
                  <a:invGamma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Bookman Old Style" pitchFamily="18" charset="0"/>
              </a:rPr>
              <a:t>Нервное (тревожное)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Bookman Old Style" pitchFamily="18" charset="0"/>
              </a:rPr>
              <a:t>напряжение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1476375" y="3716338"/>
            <a:ext cx="611981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>
                  <a:gamma/>
                  <a:shade val="46275"/>
                  <a:invGamma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Bookman Old Style" pitchFamily="18" charset="0"/>
              </a:rPr>
              <a:t>Резистенция, то есть сопротивление</a:t>
            </a:r>
            <a:r>
              <a:rPr lang="ru-RU"/>
              <a:t> 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1042988" y="5445125"/>
            <a:ext cx="6985000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>
                  <a:gamma/>
                  <a:shade val="46275"/>
                  <a:invGamma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Bookman Old Style" pitchFamily="18" charset="0"/>
              </a:rPr>
              <a:t>Истощение </a:t>
            </a: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4211638" y="155733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4211638" y="3357563"/>
            <a:ext cx="485775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4211638" y="5013325"/>
            <a:ext cx="485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476250"/>
            <a:ext cx="76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6250"/>
            <a:ext cx="1260475" cy="115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Фаза напряжения.</a:t>
            </a:r>
            <a:r>
              <a:rPr lang="ru-RU" sz="1800" dirty="0" smtClean="0"/>
              <a:t> Нервное (тревожное) напряжение служит предвестником и "запускающим" механизмом в формировании эмоционального выгорания.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Фаза </a:t>
            </a:r>
            <a:r>
              <a:rPr lang="ru-RU" sz="1800" b="1" dirty="0" err="1" smtClean="0"/>
              <a:t>резистенции</a:t>
            </a:r>
            <a:r>
              <a:rPr lang="ru-RU" sz="1800" dirty="0" smtClean="0"/>
              <a:t> (сопротивление нарастающему стрессу). В этой фазе человек пытается более или менее успешно оградить себя от неприятных впечатлений.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Фаза истощения.</a:t>
            </a:r>
            <a:r>
              <a:rPr lang="ru-RU" sz="1800" dirty="0" smtClean="0"/>
              <a:t> Фаза истощения сопровождается общим падением энергетического тонуса и ослаблением нервной системы, оскудением психических ресурсов. </a:t>
            </a:r>
          </a:p>
        </p:txBody>
      </p:sp>
      <p:pic>
        <p:nvPicPr>
          <p:cNvPr id="5124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412875"/>
            <a:ext cx="3252788" cy="4895850"/>
          </a:xfr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5661025"/>
            <a:ext cx="76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273925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Фазы эмоционального выгорания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Специфика профессиональной педагогической деятельности (необходимость сопереживания, сочувствия, нравственная ответственность за жизнь и здоровье вверенных ему детей, стаж работы)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Организационный фактор: перегруженность рабочей недели; напряженный характер работы; служебные неприятности; неудовлетворенность работой: отсутствие четкой связи между процессом воспитания и получаемым результатом, несоответствие результатов затраченным силам; демократические преобразования в области образования, приведшие к изменению взаимоотношений между субъектами учебно-воспитательного процесса. Неблагополучная атмосфера в педагогическом коллективе: однополый состав коллектива, наличие конфликтов по вертикали и горизонтали, нервозная обстановка побуждают одних растрачивать эмоции, а других искать способы экономии своих психических ресурсов.  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624637" cy="1287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Внешние факторы, </a:t>
            </a:r>
          </a:p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провоцирующим выгорание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Коммуникативный фактор: отсутствие навыков коммуникации и умения выходить из трудных ситуаций общения с детьми, родителями, администрацией; неумение регулировать собственные эмоциональные ситуации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Ролевой и личностный фактор (индивидуальный): тяжелые заболевания близких, материальные затруднения, личностная неустроенность, плохие взаимоотношения между супругами, отсутствие нормальных жилищных условий, недостаток внимания, уделяемого домочадцами. Неудовлетворенность своей самореализацией в различных жизненных и профессиональных ситуациях. 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5400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Внутренние факторы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«</a:t>
            </a:r>
            <a:r>
              <a:rPr lang="ru-RU" sz="2400" b="1" dirty="0" smtClean="0"/>
              <a:t>Педантичный", </a:t>
            </a:r>
            <a:r>
              <a:rPr lang="ru-RU" sz="2400" dirty="0" smtClean="0"/>
              <a:t>характеризующийся добросовестностью, возведенной в абсолют, чрезмерной, болезненной аккуратностью, стремлением в любом деле добиться образцового порядка (даже в ущерб себе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628775"/>
            <a:ext cx="4038600" cy="4525963"/>
          </a:xfrm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62463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Типы личности, которым </a:t>
            </a:r>
          </a:p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угрожает СЭВ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928</Words>
  <Application>Microsoft Office PowerPoint</Application>
  <PresentationFormat>Экран (4:3)</PresentationFormat>
  <Paragraphs>150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Photo Editor Photo</vt:lpstr>
      <vt:lpstr>Bitmap Image</vt:lpstr>
      <vt:lpstr> </vt:lpstr>
      <vt:lpstr> </vt:lpstr>
      <vt:lpstr> В 1981 г. А. Морроу предложил яркий эмоциональный образ, отражающий, по его мнению, внутреннее состояние работника, испытывающего дистресс профессионального выгорания:  «Запах горящей психологической проводки».</vt:lpstr>
      <vt:lpstr> </vt:lpstr>
      <vt:lpstr>Слайд 5</vt:lpstr>
      <vt:lpstr> </vt:lpstr>
      <vt:lpstr>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18</vt:lpstr>
      <vt:lpstr> </vt:lpstr>
      <vt:lpstr>Рекомендации педагогам для профилактики и устранения "выгорания"</vt:lpstr>
      <vt:lpstr>ЕСТЕСТВЕННЫЕ СПОСОБЫ РЕГУЛЯЦИИ ОРГАНИЗМА </vt:lpstr>
      <vt:lpstr>САМОРЕГУЛЯЦИЯ </vt:lpstr>
      <vt:lpstr> </vt:lpstr>
      <vt:lpstr> </vt:lpstr>
      <vt:lpstr> </vt:lpstr>
      <vt:lpstr> </vt:lpstr>
      <vt:lpstr>Спасибо за внимание! </vt:lpstr>
      <vt:lpstr>Если ты подаришь кому-то радость, жизнь подарит тебе счастье</vt:lpstr>
    </vt:vector>
  </TitlesOfParts>
  <Company>ГОУ СОШ №1248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эмоционального выгорания</dc:title>
  <dc:creator>Виктория</dc:creator>
  <cp:lastModifiedBy>1</cp:lastModifiedBy>
  <cp:revision>35</cp:revision>
  <dcterms:created xsi:type="dcterms:W3CDTF">2008-12-29T09:26:45Z</dcterms:created>
  <dcterms:modified xsi:type="dcterms:W3CDTF">2022-02-01T09:34:11Z</dcterms:modified>
</cp:coreProperties>
</file>